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8"/>
  </p:handoutMasterIdLst>
  <p:sldIdLst>
    <p:sldId id="256" r:id="rId2"/>
    <p:sldId id="257" r:id="rId3"/>
    <p:sldId id="262" r:id="rId4"/>
    <p:sldId id="259" r:id="rId5"/>
    <p:sldId id="261" r:id="rId6"/>
    <p:sldId id="260" r:id="rId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F449-6B34-4E33-A208-597F2AA80F2C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B5F9-9EF7-45BC-9437-F43F652AEB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38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523486A-A863-499B-92D3-99B47C039F93}" type="datetimeFigureOut">
              <a:rPr lang="pl-PL" smtClean="0"/>
              <a:t>2017-09-27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7337F8-77B0-4533-AEE8-B83F1D76F24F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341" y="692696"/>
            <a:ext cx="7315200" cy="2520279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Arial Narrow" panose="020B0606020202030204" pitchFamily="34" charset="0"/>
              </a:rPr>
              <a:t>Poznańska Kolej Metropolitalna</a:t>
            </a:r>
            <a:r>
              <a:rPr lang="pl-PL" sz="2800" dirty="0">
                <a:latin typeface="Arial Narrow" panose="020B0606020202030204" pitchFamily="34" charset="0"/>
              </a:rPr>
              <a:t>. </a:t>
            </a:r>
            <a:r>
              <a:rPr lang="pl-PL" sz="2800" dirty="0" smtClean="0">
                <a:latin typeface="Arial Narrow" panose="020B0606020202030204" pitchFamily="34" charset="0"/>
              </a:rPr>
              <a:t/>
            </a:r>
            <a:br>
              <a:rPr lang="pl-PL" sz="2800" dirty="0" smtClean="0">
                <a:latin typeface="Arial Narrow" panose="020B0606020202030204" pitchFamily="34" charset="0"/>
              </a:rPr>
            </a:br>
            <a:r>
              <a:rPr lang="pl-PL" sz="2800" dirty="0" smtClean="0">
                <a:latin typeface="Arial Narrow" panose="020B0606020202030204" pitchFamily="34" charset="0"/>
              </a:rPr>
              <a:t>Węzły </a:t>
            </a:r>
            <a:r>
              <a:rPr lang="pl-PL" sz="2800" dirty="0">
                <a:latin typeface="Arial Narrow" panose="020B0606020202030204" pitchFamily="34" charset="0"/>
              </a:rPr>
              <a:t>integracji – budowa systemu funkcjonalnych punktów </a:t>
            </a:r>
            <a:r>
              <a:rPr lang="pl-PL" sz="2800" dirty="0" smtClean="0">
                <a:latin typeface="Arial Narrow" panose="020B0606020202030204" pitchFamily="34" charset="0"/>
              </a:rPr>
              <a:t>przesiadkowych. </a:t>
            </a:r>
            <a:br>
              <a:rPr lang="pl-PL" sz="2800" dirty="0" smtClean="0">
                <a:latin typeface="Arial Narrow" panose="020B0606020202030204" pitchFamily="34" charset="0"/>
              </a:rPr>
            </a:br>
            <a:r>
              <a:rPr lang="pl-PL" sz="2000" dirty="0" smtClean="0">
                <a:latin typeface="Arial Narrow" panose="020B0606020202030204" pitchFamily="34" charset="0"/>
              </a:rPr>
              <a:t>Budowa zintegrowanego węzła przesiadkowego Wargowo</a:t>
            </a:r>
            <a:br>
              <a:rPr lang="pl-PL" sz="2000" dirty="0" smtClean="0">
                <a:latin typeface="Arial Narrow" panose="020B0606020202030204" pitchFamily="34" charset="0"/>
              </a:rPr>
            </a:br>
            <a:r>
              <a:rPr lang="pl-PL" sz="2000" dirty="0" smtClean="0">
                <a:latin typeface="Arial Narrow" panose="020B0606020202030204" pitchFamily="34" charset="0"/>
              </a:rPr>
              <a:t> i rozbudowa węzła przesiadkowego Oborniki Miasto</a:t>
            </a:r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3617228"/>
            <a:ext cx="8280920" cy="1944216"/>
          </a:xfrm>
        </p:spPr>
        <p:txBody>
          <a:bodyPr>
            <a:normAutofit/>
          </a:bodyPr>
          <a:lstStyle/>
          <a:p>
            <a:pPr algn="just"/>
            <a:r>
              <a:rPr lang="pl-PL" sz="1200" dirty="0" smtClean="0">
                <a:latin typeface="Arial Narrow" panose="020B0606020202030204" pitchFamily="34" charset="0"/>
              </a:rPr>
              <a:t>Wartość projektu: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3 584 239,57 zł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		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</a:t>
            </a:r>
            <a:r>
              <a:rPr lang="pl-PL" sz="1200" dirty="0" smtClean="0">
                <a:latin typeface="Arial Narrow" panose="020B0606020202030204" pitchFamily="34" charset="0"/>
              </a:rPr>
              <a:t>Wartość dofinansowania: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3 046 603,63 zł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pl-PL" sz="1000" dirty="0" smtClean="0">
              <a:latin typeface="Arial Narrow" panose="020B0606020202030204" pitchFamily="34" charset="0"/>
            </a:endParaRPr>
          </a:p>
          <a:p>
            <a:pPr algn="ctr"/>
            <a:r>
              <a:rPr lang="pl-PL" sz="1600" dirty="0" smtClean="0">
                <a:latin typeface="Arial Narrow" panose="020B0606020202030204" pitchFamily="34" charset="0"/>
              </a:rPr>
              <a:t>WRPO na lata 2014-2020</a:t>
            </a:r>
            <a:r>
              <a:rPr lang="pl-PL" sz="1600" dirty="0">
                <a:latin typeface="Arial Narrow" panose="020B0606020202030204" pitchFamily="34" charset="0"/>
              </a:rPr>
              <a:t>, </a:t>
            </a:r>
            <a:r>
              <a:rPr lang="pl-PL" sz="1600" dirty="0" smtClean="0">
                <a:latin typeface="Arial Narrow" panose="020B0606020202030204" pitchFamily="34" charset="0"/>
              </a:rPr>
              <a:t>3 Oś priorytetowa: </a:t>
            </a:r>
            <a:r>
              <a:rPr lang="pl-PL" sz="1600" dirty="0">
                <a:latin typeface="Arial Narrow" panose="020B0606020202030204" pitchFamily="34" charset="0"/>
              </a:rPr>
              <a:t>Energia, </a:t>
            </a:r>
            <a:endParaRPr lang="pl-PL" sz="1600" dirty="0" smtClean="0">
              <a:latin typeface="Arial Narrow" panose="020B0606020202030204" pitchFamily="34" charset="0"/>
            </a:endParaRPr>
          </a:p>
          <a:p>
            <a:pPr algn="ctr"/>
            <a:r>
              <a:rPr lang="pl-PL" sz="1600" dirty="0" smtClean="0">
                <a:latin typeface="Arial Narrow" panose="020B0606020202030204" pitchFamily="34" charset="0"/>
              </a:rPr>
              <a:t>Działanie </a:t>
            </a:r>
            <a:r>
              <a:rPr lang="pl-PL" sz="1600" dirty="0">
                <a:latin typeface="Arial Narrow" panose="020B0606020202030204" pitchFamily="34" charset="0"/>
              </a:rPr>
              <a:t>3.3.: Wspieranie </a:t>
            </a:r>
            <a:r>
              <a:rPr lang="pl-PL" sz="1600" dirty="0" smtClean="0">
                <a:latin typeface="Arial Narrow" panose="020B0606020202030204" pitchFamily="34" charset="0"/>
              </a:rPr>
              <a:t>strategii niskoemisyjnych </a:t>
            </a:r>
            <a:r>
              <a:rPr lang="pl-PL" sz="1600" dirty="0">
                <a:latin typeface="Arial Narrow" panose="020B0606020202030204" pitchFamily="34" charset="0"/>
              </a:rPr>
              <a:t>w tym mobilność miejska</a:t>
            </a:r>
            <a:r>
              <a:rPr lang="pl-PL" sz="1600" dirty="0" smtClean="0"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pl-PL" sz="1600" dirty="0" smtClean="0">
                <a:latin typeface="Arial Narrow" panose="020B0606020202030204" pitchFamily="34" charset="0"/>
              </a:rPr>
              <a:t>Poddziałanie</a:t>
            </a:r>
            <a:r>
              <a:rPr lang="pl-PL" sz="1600" dirty="0">
                <a:latin typeface="Arial Narrow" panose="020B0606020202030204" pitchFamily="34" charset="0"/>
              </a:rPr>
              <a:t> 3.3.3.: Wspieranie strategii niskoemisyjnych w tym mobilność miejska </a:t>
            </a:r>
            <a:r>
              <a:rPr lang="pl-PL" sz="1600" dirty="0" smtClean="0">
                <a:latin typeface="Arial Narrow" panose="020B0606020202030204" pitchFamily="34" charset="0"/>
              </a:rPr>
              <a:t>w ramach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ZIT dla Miejskiego Obszaru Funkcjonalnego Poznania</a:t>
            </a:r>
          </a:p>
        </p:txBody>
      </p:sp>
      <p:pic>
        <p:nvPicPr>
          <p:cNvPr id="3075" name="Picture 3" descr="C:\Users\DKoczorowska\Desktop\pr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169"/>
            <a:ext cx="1969245" cy="8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" y="5568027"/>
            <a:ext cx="9144000" cy="12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40668"/>
            <a:ext cx="7315200" cy="93610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Arial Narrow" panose="020B0606020202030204" pitchFamily="34" charset="0"/>
              </a:rPr>
              <a:t>Koncepcja Oborniki</a:t>
            </a:r>
            <a:endParaRPr lang="pl-PL" b="1" dirty="0">
              <a:latin typeface="Arial Narrow" panose="020B0606020202030204" pitchFamily="34" charset="0"/>
            </a:endParaRPr>
          </a:p>
        </p:txBody>
      </p:sp>
      <p:pic>
        <p:nvPicPr>
          <p:cNvPr id="2052" name="Picture 4" descr="C:\Users\DKoczorowska\Desktop\pr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16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202"/>
            <a:ext cx="9144000" cy="12899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5"/>
            <a:ext cx="2645577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3"/>
            <a:ext cx="2645577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3881"/>
            <a:ext cx="5013995" cy="36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315200" cy="93610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Arial Narrow" panose="020B0606020202030204" pitchFamily="34" charset="0"/>
              </a:rPr>
              <a:t>Koncepcja Wargowo</a:t>
            </a:r>
            <a:endParaRPr lang="pl-PL" b="1" dirty="0">
              <a:latin typeface="Arial Narrow" panose="020B0606020202030204" pitchFamily="34" charset="0"/>
            </a:endParaRPr>
          </a:p>
        </p:txBody>
      </p:sp>
      <p:pic>
        <p:nvPicPr>
          <p:cNvPr id="2052" name="Picture 4" descr="C:\Users\DKoczorowska\Desktop\pr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16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202"/>
            <a:ext cx="9144000" cy="1289973"/>
          </a:xfrm>
          <a:prstGeom prst="rect">
            <a:avLst/>
          </a:prstGeom>
        </p:spPr>
      </p:pic>
      <p:pic>
        <p:nvPicPr>
          <p:cNvPr id="1027" name="Picture 3" descr="C:\Users\DKoczorowska\Desktop\DSC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600079" cy="17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Koczorowska\Desktop\DSC_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00077" cy="17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299397" cy="34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692697"/>
            <a:ext cx="7315200" cy="50405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 Narrow" panose="020B0606020202030204" pitchFamily="34" charset="0"/>
              </a:rPr>
              <a:t>Przedsięwzięcie obejmuje następujące zamierzenia: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295442"/>
          </a:xfrm>
        </p:spPr>
        <p:txBody>
          <a:bodyPr>
            <a:normAutofit/>
          </a:bodyPr>
          <a:lstStyle/>
          <a:p>
            <a:pPr algn="just"/>
            <a:r>
              <a:rPr lang="pl-PL" sz="1600" dirty="0" smtClean="0">
                <a:latin typeface="Arial Narrow" panose="020B0606020202030204" pitchFamily="34" charset="0"/>
              </a:rPr>
              <a:t>wybudowanie </a:t>
            </a:r>
            <a:r>
              <a:rPr lang="pl-PL" sz="1600" dirty="0">
                <a:latin typeface="Arial Narrow" panose="020B0606020202030204" pitchFamily="34" charset="0"/>
              </a:rPr>
              <a:t>2 obiektów </a:t>
            </a:r>
            <a:r>
              <a:rPr lang="pl-PL" sz="1600" dirty="0" err="1">
                <a:latin typeface="Arial Narrow" panose="020B0606020202030204" pitchFamily="34" charset="0"/>
              </a:rPr>
              <a:t>park&amp;ride</a:t>
            </a:r>
            <a:r>
              <a:rPr lang="pl-PL" sz="1600" dirty="0">
                <a:latin typeface="Arial Narrow" panose="020B0606020202030204" pitchFamily="34" charset="0"/>
              </a:rPr>
              <a:t> - łącznie obejmujących min. 148 miejsc postojowych (w tym 7 dla osób niepełnosprawnych), oświetlone lampami LED oraz wyposażone </a:t>
            </a:r>
            <a:r>
              <a:rPr lang="pl-PL" sz="1600" dirty="0" smtClean="0">
                <a:latin typeface="Arial Narrow" panose="020B0606020202030204" pitchFamily="34" charset="0"/>
              </a:rPr>
              <a:t>w </a:t>
            </a:r>
            <a:r>
              <a:rPr lang="pl-PL" sz="1600" dirty="0">
                <a:latin typeface="Arial Narrow" panose="020B0606020202030204" pitchFamily="34" charset="0"/>
              </a:rPr>
              <a:t>elementy małej architektury (kosze, ławki, tablice informacyjne) i zorganizowaną zieleń w obszarze </a:t>
            </a:r>
            <a:r>
              <a:rPr lang="pl-PL" sz="1600" dirty="0" smtClean="0">
                <a:latin typeface="Arial Narrow" panose="020B0606020202030204" pitchFamily="34" charset="0"/>
              </a:rPr>
              <a:t>parkingów</a:t>
            </a:r>
          </a:p>
          <a:p>
            <a:pPr marL="45720" indent="0" algn="just">
              <a:buNone/>
            </a:pPr>
            <a:endParaRPr lang="pl-PL" sz="1600" dirty="0">
              <a:latin typeface="Arial Narrow" panose="020B0606020202030204" pitchFamily="34" charset="0"/>
            </a:endParaRPr>
          </a:p>
          <a:p>
            <a:pPr algn="just"/>
            <a:r>
              <a:rPr lang="pl-PL" sz="1600" dirty="0" smtClean="0">
                <a:latin typeface="Arial Narrow" panose="020B0606020202030204" pitchFamily="34" charset="0"/>
              </a:rPr>
              <a:t>wybudowanie </a:t>
            </a:r>
            <a:r>
              <a:rPr lang="pl-PL" sz="1600" dirty="0">
                <a:latin typeface="Arial Narrow" panose="020B0606020202030204" pitchFamily="34" charset="0"/>
              </a:rPr>
              <a:t>ścieżki pieszo - rowerowej o łącznej długości </a:t>
            </a:r>
            <a:r>
              <a:rPr lang="pl-PL" sz="1600" dirty="0" smtClean="0">
                <a:latin typeface="Arial Narrow" panose="020B0606020202030204" pitchFamily="34" charset="0"/>
              </a:rPr>
              <a:t>2,601 km</a:t>
            </a:r>
          </a:p>
          <a:p>
            <a:pPr marL="45720" indent="0" algn="just">
              <a:buNone/>
            </a:pPr>
            <a:endParaRPr lang="pl-PL" sz="1600" dirty="0">
              <a:latin typeface="Arial Narrow" panose="020B0606020202030204" pitchFamily="34" charset="0"/>
            </a:endParaRPr>
          </a:p>
          <a:p>
            <a:pPr algn="just"/>
            <a:r>
              <a:rPr lang="pl-PL" sz="1600" dirty="0" smtClean="0">
                <a:latin typeface="Arial Narrow" panose="020B0606020202030204" pitchFamily="34" charset="0"/>
              </a:rPr>
              <a:t>wybudowanie </a:t>
            </a:r>
            <a:r>
              <a:rPr lang="pl-PL" sz="1600" dirty="0">
                <a:latin typeface="Arial Narrow" panose="020B0606020202030204" pitchFamily="34" charset="0"/>
              </a:rPr>
              <a:t>2 parkingów </a:t>
            </a:r>
            <a:r>
              <a:rPr lang="pl-PL" sz="1600" dirty="0" err="1">
                <a:latin typeface="Arial Narrow" panose="020B0606020202030204" pitchFamily="34" charset="0"/>
              </a:rPr>
              <a:t>kiss&amp;ride</a:t>
            </a:r>
            <a:r>
              <a:rPr lang="pl-PL" sz="1600" dirty="0">
                <a:latin typeface="Arial Narrow" panose="020B0606020202030204" pitchFamily="34" charset="0"/>
              </a:rPr>
              <a:t> (miejsca postojowe, w którym można wysadzić lub odebrać podróżującego pasażera, zatrzymując się samochodem w wyznaczonym miejscu, na okres nie dłuższy niż </a:t>
            </a:r>
            <a:r>
              <a:rPr lang="pl-PL" sz="1600" dirty="0" smtClean="0">
                <a:latin typeface="Arial Narrow" panose="020B0606020202030204" pitchFamily="34" charset="0"/>
              </a:rPr>
              <a:t>2 min</a:t>
            </a:r>
            <a:r>
              <a:rPr lang="pl-PL" sz="1600" dirty="0">
                <a:latin typeface="Arial Narrow" panose="020B0606020202030204" pitchFamily="34" charset="0"/>
              </a:rPr>
              <a:t>., </a:t>
            </a:r>
            <a:r>
              <a:rPr lang="pl-PL" sz="1600" dirty="0" smtClean="0">
                <a:latin typeface="Arial Narrow" panose="020B0606020202030204" pitchFamily="34" charset="0"/>
              </a:rPr>
              <a:t>w </a:t>
            </a:r>
            <a:r>
              <a:rPr lang="pl-PL" sz="1600" dirty="0">
                <a:latin typeface="Arial Narrow" panose="020B0606020202030204" pitchFamily="34" charset="0"/>
              </a:rPr>
              <a:t>tym 1 miejsce przeznaczone dla osób niepełnosprawnych</a:t>
            </a:r>
            <a:r>
              <a:rPr lang="pl-PL" sz="1600" dirty="0" smtClean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pl-PL" sz="1600" dirty="0">
              <a:latin typeface="Arial Narrow" panose="020B0606020202030204" pitchFamily="34" charset="0"/>
            </a:endParaRPr>
          </a:p>
          <a:p>
            <a:pPr algn="just"/>
            <a:r>
              <a:rPr lang="pl-PL" sz="1600" dirty="0" smtClean="0">
                <a:latin typeface="Arial Narrow" panose="020B0606020202030204" pitchFamily="34" charset="0"/>
              </a:rPr>
              <a:t>powstanie </a:t>
            </a:r>
            <a:r>
              <a:rPr lang="pl-PL" sz="1600" dirty="0">
                <a:latin typeface="Arial Narrow" panose="020B0606020202030204" pitchFamily="34" charset="0"/>
              </a:rPr>
              <a:t>zatoki przystanku autobusowego z peronem i wiatą dla podróżnych, umożliwiający dojazd pojazdom komunikacji publicznej</a:t>
            </a:r>
            <a:r>
              <a:rPr lang="pl-PL" sz="1600" dirty="0" smtClean="0">
                <a:latin typeface="Arial Narrow" panose="020B0606020202030204" pitchFamily="34" charset="0"/>
              </a:rPr>
              <a:t>, </a:t>
            </a:r>
            <a:r>
              <a:rPr lang="pl-PL" sz="1600" dirty="0">
                <a:latin typeface="Arial Narrow" panose="020B0606020202030204" pitchFamily="34" charset="0"/>
              </a:rPr>
              <a:t>w tym gminnej </a:t>
            </a:r>
            <a:r>
              <a:rPr lang="pl-PL" sz="1600" dirty="0" smtClean="0">
                <a:latin typeface="Arial Narrow" panose="020B0606020202030204" pitchFamily="34" charset="0"/>
              </a:rPr>
              <a:t>komunikacji</a:t>
            </a:r>
          </a:p>
          <a:p>
            <a:pPr algn="just"/>
            <a:endParaRPr lang="pl-PL" sz="1600" dirty="0">
              <a:latin typeface="Arial Narrow" panose="020B0606020202030204" pitchFamily="34" charset="0"/>
            </a:endParaRPr>
          </a:p>
          <a:p>
            <a:pPr algn="just"/>
            <a:r>
              <a:rPr lang="pl-PL" sz="1600" dirty="0" smtClean="0">
                <a:latin typeface="Arial Narrow" panose="020B0606020202030204" pitchFamily="34" charset="0"/>
              </a:rPr>
              <a:t>wybudowanie </a:t>
            </a:r>
            <a:r>
              <a:rPr lang="pl-PL" sz="1600" dirty="0">
                <a:latin typeface="Arial Narrow" panose="020B0606020202030204" pitchFamily="34" charset="0"/>
              </a:rPr>
              <a:t>parkingu dla rowerów </a:t>
            </a:r>
            <a:r>
              <a:rPr lang="pl-PL" sz="1600" dirty="0" err="1">
                <a:latin typeface="Arial Narrow" panose="020B0606020202030204" pitchFamily="34" charset="0"/>
              </a:rPr>
              <a:t>bike&amp;ride</a:t>
            </a:r>
            <a:r>
              <a:rPr lang="pl-PL" sz="1600" dirty="0">
                <a:latin typeface="Arial Narrow" panose="020B0606020202030204" pitchFamily="34" charset="0"/>
              </a:rPr>
              <a:t> wyposażonego w 12 stanowisk</a:t>
            </a: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C:\Users\DKoczorowska\Desktop\pr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41179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202"/>
            <a:ext cx="9144000" cy="12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15200" cy="65004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 Narrow" panose="020B0606020202030204" pitchFamily="34" charset="0"/>
              </a:rPr>
              <a:t>Przedsięwzięcie obejmuje następujące zamierzenia: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75770"/>
            <a:ext cx="8352928" cy="3888432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latin typeface="Arial Narrow" panose="020B0606020202030204" pitchFamily="34" charset="0"/>
              </a:rPr>
              <a:t>Ponadto, P&amp;R zlokalizowany w Obornikach zostanie wyposażony </a:t>
            </a:r>
            <a:r>
              <a:rPr lang="pl-PL" sz="1600" dirty="0" smtClean="0">
                <a:latin typeface="Arial Narrow" panose="020B0606020202030204" pitchFamily="34" charset="0"/>
              </a:rPr>
              <a:t>w pawilon </a:t>
            </a:r>
            <a:r>
              <a:rPr lang="pl-PL" sz="1600" dirty="0">
                <a:latin typeface="Arial Narrow" panose="020B0606020202030204" pitchFamily="34" charset="0"/>
              </a:rPr>
              <a:t>automatycznej toalety publicznej, natomiast wiata przystankowa na </a:t>
            </a:r>
            <a:r>
              <a:rPr lang="pl-PL" sz="1600" dirty="0" smtClean="0">
                <a:latin typeface="Arial Narrow" panose="020B0606020202030204" pitchFamily="34" charset="0"/>
              </a:rPr>
              <a:t>przystanku północnym </a:t>
            </a:r>
            <a:r>
              <a:rPr lang="pl-PL" sz="1600" dirty="0">
                <a:latin typeface="Arial Narrow" panose="020B0606020202030204" pitchFamily="34" charset="0"/>
              </a:rPr>
              <a:t>w Wargowie będzie zintegrowana </a:t>
            </a:r>
            <a:r>
              <a:rPr lang="pl-PL" sz="1600" dirty="0" smtClean="0">
                <a:latin typeface="Arial Narrow" panose="020B0606020202030204" pitchFamily="34" charset="0"/>
              </a:rPr>
              <a:t/>
            </a:r>
            <a:br>
              <a:rPr lang="pl-PL" sz="1600" dirty="0" smtClean="0">
                <a:latin typeface="Arial Narrow" panose="020B0606020202030204" pitchFamily="34" charset="0"/>
              </a:rPr>
            </a:br>
            <a:r>
              <a:rPr lang="pl-PL" sz="1600" dirty="0" smtClean="0">
                <a:latin typeface="Arial Narrow" panose="020B0606020202030204" pitchFamily="34" charset="0"/>
              </a:rPr>
              <a:t>z </a:t>
            </a:r>
            <a:r>
              <a:rPr lang="pl-PL" sz="1600" dirty="0">
                <a:latin typeface="Arial Narrow" panose="020B0606020202030204" pitchFamily="34" charset="0"/>
              </a:rPr>
              <a:t>zadaszeniem parkingu rowerowego - jedno wspólne, spójne kompozycyjnie </a:t>
            </a:r>
            <a:r>
              <a:rPr lang="pl-PL" sz="1600" dirty="0" smtClean="0">
                <a:latin typeface="Arial Narrow" panose="020B0606020202030204" pitchFamily="34" charset="0"/>
              </a:rPr>
              <a:t>zadaszenie</a:t>
            </a:r>
            <a:endParaRPr lang="pl-PL" sz="1600" dirty="0">
              <a:latin typeface="Arial Narrow" panose="020B0606020202030204" pitchFamily="34" charset="0"/>
            </a:endParaRPr>
          </a:p>
          <a:p>
            <a:pPr marL="45720" indent="0" algn="just">
              <a:buNone/>
            </a:pPr>
            <a:endParaRPr lang="pl-PL" sz="1600" dirty="0">
              <a:latin typeface="Arial Narrow" panose="020B0606020202030204" pitchFamily="34" charset="0"/>
            </a:endParaRPr>
          </a:p>
          <a:p>
            <a:pPr algn="just"/>
            <a:r>
              <a:rPr lang="pl-PL" sz="1600" dirty="0">
                <a:latin typeface="Arial Narrow" panose="020B0606020202030204" pitchFamily="34" charset="0"/>
              </a:rPr>
              <a:t>Po wybudowaniu ww. obiektów rozkład jazdy gminnej komunikacji autobusowej zostanie skorelowany </a:t>
            </a:r>
            <a:r>
              <a:rPr lang="pl-PL" sz="1600" dirty="0" smtClean="0">
                <a:latin typeface="Arial Narrow" panose="020B0606020202030204" pitchFamily="34" charset="0"/>
              </a:rPr>
              <a:t/>
            </a:r>
            <a:br>
              <a:rPr lang="pl-PL" sz="1600" dirty="0" smtClean="0">
                <a:latin typeface="Arial Narrow" panose="020B0606020202030204" pitchFamily="34" charset="0"/>
              </a:rPr>
            </a:br>
            <a:r>
              <a:rPr lang="pl-PL" sz="1600" dirty="0" smtClean="0">
                <a:latin typeface="Arial Narrow" panose="020B0606020202030204" pitchFamily="34" charset="0"/>
              </a:rPr>
              <a:t>z </a:t>
            </a:r>
            <a:r>
              <a:rPr lang="pl-PL" sz="1600" dirty="0">
                <a:latin typeface="Arial Narrow" panose="020B0606020202030204" pitchFamily="34" charset="0"/>
              </a:rPr>
              <a:t>terminami przyjazdu/odjazdu </a:t>
            </a:r>
            <a:r>
              <a:rPr lang="pl-PL" sz="1600" dirty="0" smtClean="0">
                <a:latin typeface="Arial Narrow" panose="020B0606020202030204" pitchFamily="34" charset="0"/>
              </a:rPr>
              <a:t>pociągów</a:t>
            </a:r>
          </a:p>
          <a:p>
            <a:pPr marL="45720" indent="0" algn="just">
              <a:buNone/>
            </a:pPr>
            <a:endParaRPr lang="pl-PL" sz="1600" dirty="0">
              <a:latin typeface="Arial Narrow" panose="020B0606020202030204" pitchFamily="34" charset="0"/>
            </a:endParaRPr>
          </a:p>
          <a:p>
            <a:pPr algn="just"/>
            <a:r>
              <a:rPr lang="pl-PL" sz="1600" dirty="0">
                <a:latin typeface="Arial Narrow" panose="020B0606020202030204" pitchFamily="34" charset="0"/>
              </a:rPr>
              <a:t>Realizacja zadania poprawi płynność transportu </a:t>
            </a:r>
            <a:r>
              <a:rPr lang="pl-PL" sz="1600" dirty="0" smtClean="0">
                <a:latin typeface="Arial Narrow" panose="020B0606020202030204" pitchFamily="34" charset="0"/>
              </a:rPr>
              <a:t>w </a:t>
            </a:r>
            <a:r>
              <a:rPr lang="pl-PL" sz="1600" dirty="0">
                <a:latin typeface="Arial Narrow" panose="020B0606020202030204" pitchFamily="34" charset="0"/>
              </a:rPr>
              <a:t>miejscowościach oraz dla wielu osób skróci czas przejazdu do </a:t>
            </a:r>
            <a:r>
              <a:rPr lang="pl-PL" sz="1600" dirty="0" smtClean="0">
                <a:latin typeface="Arial Narrow" panose="020B0606020202030204" pitchFamily="34" charset="0"/>
              </a:rPr>
              <a:t>pracy</a:t>
            </a:r>
            <a:endParaRPr lang="pl-PL" sz="1600" dirty="0">
              <a:latin typeface="Arial Narrow" panose="020B0606020202030204" pitchFamily="34" charset="0"/>
            </a:endParaRPr>
          </a:p>
          <a:p>
            <a:pPr marL="45720" indent="0" algn="just">
              <a:buNone/>
            </a:pPr>
            <a:endParaRPr lang="pl-PL" sz="1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C:\Users\DKoczorowska\Desktop\pr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41179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202"/>
            <a:ext cx="9144000" cy="12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202"/>
            <a:ext cx="9144000" cy="1289973"/>
          </a:xfrm>
          <a:prstGeom prst="rect">
            <a:avLst/>
          </a:prstGeom>
        </p:spPr>
      </p:pic>
      <p:pic>
        <p:nvPicPr>
          <p:cNvPr id="6" name="Picture 2" descr="C:\Users\DKoczorowska\Desktop\pre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192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335</TotalTime>
  <Words>173</Words>
  <Application>Microsoft Office PowerPoint</Application>
  <PresentationFormat>Pokaz na ekranie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Perspektywa</vt:lpstr>
      <vt:lpstr>Poznańska Kolej Metropolitalna.  Węzły integracji – budowa systemu funkcjonalnych punktów przesiadkowych.  Budowa zintegrowanego węzła przesiadkowego Wargowo  i rozbudowa węzła przesiadkowego Oborniki Miasto</vt:lpstr>
      <vt:lpstr>Koncepcja Oborniki</vt:lpstr>
      <vt:lpstr>Koncepcja Wargowo</vt:lpstr>
      <vt:lpstr>Przedsięwzięcie obejmuje następujące zamierzenia:</vt:lpstr>
      <vt:lpstr>Przedsięwzięcie obejmuje następujące zamierzenia: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Poznańska Kolej Metropolitalna.  Węzły integracji – budowa systemu funkcjonalnych punktów przesiadkowych</dc:title>
  <dc:creator>Daria Koczorowska</dc:creator>
  <cp:lastModifiedBy>Krzysztof Sroka</cp:lastModifiedBy>
  <cp:revision>21</cp:revision>
  <cp:lastPrinted>2017-09-27T09:26:12Z</cp:lastPrinted>
  <dcterms:created xsi:type="dcterms:W3CDTF">2016-12-15T08:53:18Z</dcterms:created>
  <dcterms:modified xsi:type="dcterms:W3CDTF">2017-09-27T10:07:42Z</dcterms:modified>
</cp:coreProperties>
</file>